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1" r:id="rId14"/>
    <p:sldId id="269" r:id="rId15"/>
    <p:sldId id="270" r:id="rId16"/>
    <p:sldId id="273" r:id="rId17"/>
    <p:sldId id="267" r:id="rId18"/>
    <p:sldId id="272" r:id="rId19"/>
    <p:sldId id="274" r:id="rId20"/>
    <p:sldId id="276" r:id="rId21"/>
    <p:sldId id="277" r:id="rId22"/>
    <p:sldId id="278" r:id="rId23"/>
    <p:sldId id="281" r:id="rId2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6" d="100"/>
          <a:sy n="126" d="100"/>
        </p:scale>
        <p:origin x="-112" y="-128"/>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a:t>Week </a:t>
            </a:r>
            <a:r>
              <a:rPr lang="en-AU" dirty="0" smtClean="0"/>
              <a:t>2</a:t>
            </a:r>
            <a:r>
              <a:rPr dirty="0" smtClean="0"/>
              <a:t> </a:t>
            </a:r>
            <a:r>
              <a:rPr dirty="0"/>
              <a:t>- </a:t>
            </a:r>
            <a:r>
              <a:rPr dirty="0" smtClean="0"/>
              <a:t>Regression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FLAKEY UNRELIABLE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rPr dirty="0"/>
              <a:t>LINEAR REGRESSION </a:t>
            </a:r>
            <a:r>
              <a:rPr lang="en-US" dirty="0" smtClean="0"/>
              <a:t>–</a:t>
            </a:r>
            <a:r>
              <a:rPr dirty="0" smtClean="0"/>
              <a:t> </a:t>
            </a:r>
            <a:r>
              <a:rPr lang="en-AU" dirty="0" smtClean="0"/>
              <a:t>WHY IT’S FLAKEY</a:t>
            </a:r>
            <a:endParaRPr dirty="0"/>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65" name="Shape 265"/>
          <p:cNvSpPr>
            <a:spLocks noGrp="1"/>
          </p:cNvSpPr>
          <p:nvPr>
            <p:ph type="title"/>
          </p:nvPr>
        </p:nvSpPr>
        <p:spPr>
          <a:prstGeom prst="rect">
            <a:avLst/>
          </a:prstGeom>
        </p:spPr>
        <p:txBody>
          <a:bodyPr/>
          <a:lstStyle/>
          <a:p>
            <a:r>
              <a:t>LINEAR REGRESSION - IMPORTANT STEP</a:t>
            </a:r>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Motivation</a:t>
            </a:r>
          </a:p>
          <a:p>
            <a:pPr marL="352777" indent="-352777">
              <a:buClrTx/>
              <a:buSzPct val="100000"/>
              <a:buFontTx/>
              <a:buAutoNum type="arabicPeriod"/>
            </a:pPr>
            <a:r>
              <a:t>Supervised Vs Unsupervised learning</a:t>
            </a:r>
          </a:p>
          <a:p>
            <a:pPr marL="352777" indent="-352777">
              <a:buClrTx/>
              <a:buSzPct val="100000"/>
              <a:buFontTx/>
              <a:buAutoNum type="arabicPeriod"/>
            </a:pPr>
            <a:r>
              <a:t>What is Linear Regression?</a:t>
            </a:r>
          </a:p>
          <a:p>
            <a:pPr marL="352777" indent="-352777">
              <a:buClrTx/>
              <a:buSzPct val="100000"/>
              <a:buFontTx/>
              <a:buAutoNum type="arabicPeriod"/>
            </a:pPr>
            <a:r>
              <a:t>How do Run a Linear Regression Model?</a:t>
            </a:r>
          </a:p>
          <a:p>
            <a:pPr marL="352777" indent="-352777">
              <a:buClrTx/>
              <a:buSzPct val="100000"/>
              <a:buFontTx/>
              <a:buAutoNum type="arabicPeriod"/>
            </a:pPr>
            <a:r>
              <a:t>Lab</a:t>
            </a:r>
          </a:p>
          <a:p>
            <a:pPr marL="352777" indent="-352777">
              <a:buClrTx/>
              <a:buSzPct val="100000"/>
              <a:buFontTx/>
              <a:buAutoNum type="arabicPeriod"/>
            </a:pPr>
            <a:r>
              <a:t>Discussion / Review / Homework</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2 Day 2</a:t>
            </a:r>
          </a:p>
        </p:txBody>
      </p:sp>
      <p:sp>
        <p:nvSpPr>
          <p:cNvPr id="296" name="Shape 296"/>
          <p:cNvSpPr/>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8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Review of last class</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Further Reading for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Check in with homework/course project</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9" name="Shape 2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00" name="Shape 300"/>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 Wednesday</a:t>
            </a:r>
          </a:p>
        </p:txBody>
      </p:sp>
      <p:pic>
        <p:nvPicPr>
          <p:cNvPr id="301" name="pasted-image.png"/>
          <p:cNvPicPr>
            <a:picLocks noChangeAspect="1"/>
          </p:cNvPicPr>
          <p:nvPr/>
        </p:nvPicPr>
        <p:blipFill>
          <a:blip r:embed="rId2">
            <a:extLst/>
          </a:blip>
          <a:stretch>
            <a:fillRect/>
          </a:stretch>
        </p:blipFill>
        <p:spPr>
          <a:xfrm>
            <a:off x="2707935" y="0"/>
            <a:ext cx="3947205" cy="5257800"/>
          </a:xfrm>
          <a:prstGeom prst="rect">
            <a:avLst/>
          </a:prstGeom>
          <a:ln w="25400"/>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17360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find some underlying structure or patterns in the data but in this case we don’t have any labeled data.</a:t>
            </a:r>
          </a:p>
          <a:p>
            <a:pPr marR="65828" algn="l" defTabSz="914400">
              <a:lnSpc>
                <a:spcPts val="2400"/>
              </a:lnSpc>
              <a:spcBef>
                <a:spcPts val="700"/>
              </a:spcBef>
              <a:defRPr sz="2000" b="0"/>
            </a:pPr>
            <a:endParaRPr/>
          </a:p>
          <a:p>
            <a:pPr marR="65828" algn="l" defTabSz="914400">
              <a:lnSpc>
                <a:spcPts val="2400"/>
              </a:lnSpc>
              <a:spcBef>
                <a:spcPts val="700"/>
              </a:spcBef>
              <a:defRPr sz="2000" b="0"/>
            </a:pPr>
            <a:r>
              <a:t>So for example, if we have a large group of customers but would like to separate them into groups (or clusters) to better target them.</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4287</TotalTime>
  <Words>721</Words>
  <Application>Microsoft Macintosh PowerPoint</Application>
  <PresentationFormat>Custom</PresentationFormat>
  <Paragraphs>106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White</vt:lpstr>
      <vt:lpstr>DATA SCIENCE 10 WEEK PART TIME COURSE  Week 2 - Regression</vt:lpstr>
      <vt:lpstr>AGENDA</vt:lpstr>
      <vt:lpstr>WHAT ARE THE GOALS OF STATISTICAL LEARNING?</vt:lpstr>
      <vt:lpstr>PowerPoint Presentation</vt:lpstr>
      <vt:lpstr>SUPERVISED LEARNING</vt:lpstr>
      <vt:lpstr>SUPERVISED LEARNING - EXAMPLE</vt:lpstr>
      <vt:lpstr>SUPERVISED LEARNING - REGRESSION &amp; CLASSIFICATION</vt:lpstr>
      <vt:lpstr>UNSUPERVISED LEARNING</vt:lpstr>
      <vt:lpstr>WHAT IS LINEAR REGRESSION?</vt:lpstr>
      <vt:lpstr>LINEAR REGRESSION</vt:lpstr>
      <vt:lpstr>LINEAR REGRESSION</vt:lpstr>
      <vt:lpstr>FLAKEY UNRELIABLE REGRESSION</vt:lpstr>
      <vt:lpstr>ORDINARY LEAST SQUARES</vt:lpstr>
      <vt:lpstr>ORDINARY LEAST SQUARES</vt:lpstr>
      <vt:lpstr>ORDINARY LEAST SQUARES</vt:lpstr>
      <vt:lpstr>LINEAR REGRESSION – WHY IT’S FLAKEY</vt:lpstr>
      <vt:lpstr>LINEAR REGRESSION - REQUIREMENTS</vt:lpstr>
      <vt:lpstr>LINEAR REGRESSION - IMPORTANT STEP</vt:lpstr>
      <vt:lpstr>LAB</vt:lpstr>
      <vt:lpstr>DISCUSSION TIME </vt:lpstr>
      <vt:lpstr>PowerPoint Presentation</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5</cp:revision>
  <dcterms:modified xsi:type="dcterms:W3CDTF">2016-06-19T04:18:18Z</dcterms:modified>
</cp:coreProperties>
</file>